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427" r:id="rId3"/>
    <p:sldId id="411" r:id="rId4"/>
    <p:sldId id="418" r:id="rId5"/>
    <p:sldId id="420" r:id="rId6"/>
    <p:sldId id="428" r:id="rId7"/>
    <p:sldId id="429" r:id="rId8"/>
    <p:sldId id="430" r:id="rId9"/>
    <p:sldId id="431" r:id="rId10"/>
    <p:sldId id="432" r:id="rId11"/>
    <p:sldId id="433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42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Welkom VWO 5.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661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12456"/>
          <a:stretch/>
        </p:blipFill>
        <p:spPr>
          <a:xfrm>
            <a:off x="0" y="0"/>
            <a:ext cx="10274968" cy="6027821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0274968" cy="6885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37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43707"/>
          <a:stretch/>
        </p:blipFill>
        <p:spPr>
          <a:xfrm>
            <a:off x="0" y="0"/>
            <a:ext cx="12192000" cy="151597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2693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5040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Les vandaag: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Hoofdstuk 4 marktmacht, introductie maken.</a:t>
            </a:r>
          </a:p>
          <a:p>
            <a:r>
              <a:rPr lang="nl-NL" sz="2500" dirty="0" smtClean="0"/>
              <a:t>Veel zelfstandig doen.</a:t>
            </a:r>
          </a:p>
          <a:p>
            <a:endParaRPr lang="nl-NL" sz="2500" dirty="0" smtClean="0"/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2584455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Hoofdstuk 3. machtsverstoringen door overheidsingrijpen.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Zodra de overheid ingrijpt, gaat dat altijd ten koste van de welvaart.</a:t>
            </a:r>
          </a:p>
          <a:p>
            <a:r>
              <a:rPr lang="nl-NL" sz="2500" dirty="0" smtClean="0"/>
              <a:t>Soms van de welvaart van de producent</a:t>
            </a:r>
          </a:p>
          <a:p>
            <a:r>
              <a:rPr lang="nl-NL" sz="2500" dirty="0" smtClean="0"/>
              <a:t>Soms van de welvaart van de consument.</a:t>
            </a:r>
          </a:p>
          <a:p>
            <a:r>
              <a:rPr lang="nl-NL" sz="2500" dirty="0" smtClean="0"/>
              <a:t>Maar ten alle tijden is overheidsingrijpen een welvaartsverstoring (in economische zin).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84850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ontstaat er door maximumprijzen.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vraagoverschot/een aanbod tekort.</a:t>
            </a:r>
          </a:p>
          <a:p>
            <a:r>
              <a:rPr lang="nl-NL" sz="2500" dirty="0" smtClean="0"/>
              <a:t>Economische gezien niet eens heel erg drama.</a:t>
            </a:r>
          </a:p>
          <a:p>
            <a:r>
              <a:rPr lang="nl-NL" sz="2500" dirty="0" smtClean="0"/>
              <a:t>Wat kan wel als negatief worden ervaren:</a:t>
            </a:r>
          </a:p>
          <a:p>
            <a:r>
              <a:rPr lang="nl-NL" sz="2500" dirty="0" smtClean="0"/>
              <a:t>Ontstaan zwarte markt. Tenslotte er is veel meer vraag dan aanbod. Het beperkte aanbod wordt soms opgekocht en veel duurder weer verkocht.</a:t>
            </a:r>
          </a:p>
          <a:p>
            <a:r>
              <a:rPr lang="nl-NL" sz="2500" dirty="0" smtClean="0"/>
              <a:t>Denk aan: opkopen kaartjes voor concerten of voetbalwedstrijden.</a:t>
            </a:r>
          </a:p>
          <a:p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88239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ontstaat er door minimumprijzen.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Een vraagtekort/een aanbodoverschot.</a:t>
            </a:r>
          </a:p>
          <a:p>
            <a:r>
              <a:rPr lang="nl-NL" sz="2500" dirty="0" smtClean="0"/>
              <a:t>Economische gezien is dit vervelend.</a:t>
            </a:r>
          </a:p>
          <a:p>
            <a:r>
              <a:rPr lang="nl-NL" sz="2500" dirty="0" smtClean="0"/>
              <a:t>Denk aan: melk wat wordt weggespoeld.</a:t>
            </a:r>
          </a:p>
          <a:p>
            <a:r>
              <a:rPr lang="nl-NL" sz="2500" dirty="0" smtClean="0"/>
              <a:t>Wat kan de overheid doen: 2 opties.</a:t>
            </a:r>
          </a:p>
          <a:p>
            <a:r>
              <a:rPr lang="nl-NL" sz="2500" dirty="0" smtClean="0"/>
              <a:t>Het opkopen van het aanbodoverschot (kost de belastingbetaler een hele hoop centjes).</a:t>
            </a:r>
          </a:p>
          <a:p>
            <a:r>
              <a:rPr lang="nl-NL" sz="2500" dirty="0" smtClean="0"/>
              <a:t>Het instellen van een productiequotum, bedrijven mogen dan maar een maximaal aantal spullen maken.</a:t>
            </a:r>
          </a:p>
        </p:txBody>
      </p:sp>
    </p:spTree>
    <p:extLst>
      <p:ext uri="{BB962C8B-B14F-4D97-AF65-F5344CB8AC3E}">
        <p14:creationId xmlns:p14="http://schemas.microsoft.com/office/powerpoint/2010/main" val="2406882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Belasting en subsidies.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Beinvloeden van de markt kan ook via belasting en subsidies.</a:t>
            </a:r>
          </a:p>
          <a:p>
            <a:r>
              <a:rPr lang="nl-NL" sz="2500" dirty="0" smtClean="0"/>
              <a:t>Directe belasting (van personen/bedrijven naar overheid)</a:t>
            </a:r>
          </a:p>
          <a:p>
            <a:r>
              <a:rPr lang="nl-NL" sz="2500" dirty="0" smtClean="0"/>
              <a:t>Denk aan: inkomstenbelasting, vennootschapsbelasting of studiebeurs.</a:t>
            </a:r>
          </a:p>
          <a:p>
            <a:r>
              <a:rPr lang="nl-NL" sz="2500" dirty="0" smtClean="0"/>
              <a:t>Wij gaan ons vooral richtingen op indirecte belasting.</a:t>
            </a:r>
          </a:p>
          <a:p>
            <a:r>
              <a:rPr lang="nl-NL" sz="2500" dirty="0" smtClean="0"/>
              <a:t>Denk aan: btw, accijns, invoerrechten.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326771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Vandaag:	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500" dirty="0" smtClean="0"/>
              <a:t>Het surplus kan ook toenemen/verminderen wanneer er een verandering van marktvorm is.</a:t>
            </a:r>
          </a:p>
          <a:p>
            <a:r>
              <a:rPr lang="nl-NL" sz="2500" dirty="0" smtClean="0"/>
              <a:t>Marktvormen waren?</a:t>
            </a:r>
            <a:endParaRPr lang="nl-NL" sz="2500" dirty="0"/>
          </a:p>
          <a:p>
            <a:r>
              <a:rPr lang="nl-NL" sz="2500" dirty="0" smtClean="0"/>
              <a:t>Volledige mededingen/monopolistische concurrentie/oligopolie en monopolie.</a:t>
            </a:r>
          </a:p>
          <a:p>
            <a:endParaRPr lang="nl-NL" sz="2500" dirty="0"/>
          </a:p>
          <a:p>
            <a:r>
              <a:rPr lang="nl-NL" sz="2500" dirty="0" smtClean="0"/>
              <a:t>Gaan we vandaag mee oefenen.</a:t>
            </a:r>
            <a:endParaRPr lang="nl-NL" sz="2500" dirty="0"/>
          </a:p>
        </p:txBody>
      </p:sp>
    </p:spTree>
    <p:extLst>
      <p:ext uri="{BB962C8B-B14F-4D97-AF65-F5344CB8AC3E}">
        <p14:creationId xmlns:p14="http://schemas.microsoft.com/office/powerpoint/2010/main" val="405911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77334" y="621631"/>
            <a:ext cx="8596668" cy="1320800"/>
          </a:xfrm>
        </p:spPr>
        <p:txBody>
          <a:bodyPr>
            <a:normAutofit/>
          </a:bodyPr>
          <a:lstStyle/>
          <a:p>
            <a:r>
              <a:rPr lang="nl-NL" dirty="0" smtClean="0"/>
              <a:t>Maak opgave 4.1 en 4.2 en 4.3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2160589"/>
            <a:ext cx="4039045" cy="3880773"/>
          </a:xfrm>
        </p:spPr>
        <p:txBody>
          <a:bodyPr>
            <a:normAutofit/>
          </a:bodyPr>
          <a:lstStyle/>
          <a:p>
            <a:r>
              <a:rPr lang="nl-NL" sz="2500" dirty="0" smtClean="0"/>
              <a:t>20</a:t>
            </a:r>
            <a:r>
              <a:rPr lang="nl-NL" sz="2500" dirty="0" smtClean="0"/>
              <a:t> </a:t>
            </a:r>
            <a:r>
              <a:rPr lang="nl-NL" sz="2500" dirty="0" smtClean="0"/>
              <a:t>minuten de tijd.</a:t>
            </a:r>
          </a:p>
          <a:p>
            <a:r>
              <a:rPr lang="nl-NL" sz="2500" dirty="0" smtClean="0"/>
              <a:t>lees bladzijde 52 voor de informatie nodig voor vraag 4.1</a:t>
            </a:r>
          </a:p>
          <a:p>
            <a:endParaRPr lang="nl-NL" sz="2500" dirty="0" smtClean="0"/>
          </a:p>
        </p:txBody>
      </p:sp>
      <p:sp>
        <p:nvSpPr>
          <p:cNvPr id="4" name="Ovaal 3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Ovaal 4"/>
          <p:cNvSpPr/>
          <p:nvPr/>
        </p:nvSpPr>
        <p:spPr>
          <a:xfrm>
            <a:off x="5767194" y="19592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6" name="Ovaal 5"/>
          <p:cNvSpPr/>
          <p:nvPr/>
        </p:nvSpPr>
        <p:spPr>
          <a:xfrm>
            <a:off x="5767194" y="19592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7" name="Ovaal 6"/>
          <p:cNvSpPr/>
          <p:nvPr/>
        </p:nvSpPr>
        <p:spPr>
          <a:xfrm>
            <a:off x="5767194" y="19592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4</a:t>
            </a:r>
          </a:p>
        </p:txBody>
      </p:sp>
      <p:sp>
        <p:nvSpPr>
          <p:cNvPr id="8" name="Ovaal 7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</a:t>
            </a:r>
          </a:p>
        </p:txBody>
      </p:sp>
      <p:sp>
        <p:nvSpPr>
          <p:cNvPr id="9" name="Ovaal 8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6</a:t>
            </a:r>
          </a:p>
        </p:txBody>
      </p:sp>
      <p:sp>
        <p:nvSpPr>
          <p:cNvPr id="10" name="Ovaal 9"/>
          <p:cNvSpPr/>
          <p:nvPr/>
        </p:nvSpPr>
        <p:spPr>
          <a:xfrm>
            <a:off x="5767194" y="19592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7</a:t>
            </a:r>
          </a:p>
        </p:txBody>
      </p:sp>
      <p:sp>
        <p:nvSpPr>
          <p:cNvPr id="11" name="Ovaal 10"/>
          <p:cNvSpPr/>
          <p:nvPr/>
        </p:nvSpPr>
        <p:spPr>
          <a:xfrm>
            <a:off x="5767193" y="194243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8</a:t>
            </a:r>
          </a:p>
        </p:txBody>
      </p:sp>
      <p:sp>
        <p:nvSpPr>
          <p:cNvPr id="12" name="Ovaal 11"/>
          <p:cNvSpPr/>
          <p:nvPr/>
        </p:nvSpPr>
        <p:spPr>
          <a:xfrm>
            <a:off x="5767193" y="1942431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9</a:t>
            </a:r>
          </a:p>
        </p:txBody>
      </p:sp>
      <p:sp>
        <p:nvSpPr>
          <p:cNvPr id="13" name="Ovaal 12"/>
          <p:cNvSpPr/>
          <p:nvPr/>
        </p:nvSpPr>
        <p:spPr>
          <a:xfrm>
            <a:off x="5767192" y="19256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4" name="Ovaal 13"/>
          <p:cNvSpPr/>
          <p:nvPr/>
        </p:nvSpPr>
        <p:spPr>
          <a:xfrm>
            <a:off x="5767191" y="18920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11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5" name="Ovaal 14"/>
          <p:cNvSpPr/>
          <p:nvPr/>
        </p:nvSpPr>
        <p:spPr>
          <a:xfrm>
            <a:off x="5767191" y="19004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12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6" name="Ovaal 15"/>
          <p:cNvSpPr/>
          <p:nvPr/>
        </p:nvSpPr>
        <p:spPr>
          <a:xfrm>
            <a:off x="5767191" y="19340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7" name="Ovaal 16"/>
          <p:cNvSpPr/>
          <p:nvPr/>
        </p:nvSpPr>
        <p:spPr>
          <a:xfrm>
            <a:off x="5767191" y="1934028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14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8" name="Ovaal 17"/>
          <p:cNvSpPr/>
          <p:nvPr/>
        </p:nvSpPr>
        <p:spPr>
          <a:xfrm>
            <a:off x="5767191" y="1917229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15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9" name="Ovaal 18"/>
          <p:cNvSpPr/>
          <p:nvPr/>
        </p:nvSpPr>
        <p:spPr>
          <a:xfrm>
            <a:off x="5767189" y="19004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16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0" name="Ovaal 19"/>
          <p:cNvSpPr/>
          <p:nvPr/>
        </p:nvSpPr>
        <p:spPr>
          <a:xfrm>
            <a:off x="5767187" y="190042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17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1" name="Ovaal 20"/>
          <p:cNvSpPr/>
          <p:nvPr/>
        </p:nvSpPr>
        <p:spPr>
          <a:xfrm>
            <a:off x="5767185" y="1938912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18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2" name="Ovaal 21"/>
          <p:cNvSpPr/>
          <p:nvPr/>
        </p:nvSpPr>
        <p:spPr>
          <a:xfrm>
            <a:off x="5767177" y="1950834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19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3" name="Ovaal 22"/>
          <p:cNvSpPr/>
          <p:nvPr/>
        </p:nvSpPr>
        <p:spPr>
          <a:xfrm>
            <a:off x="5767177" y="1950833"/>
            <a:ext cx="4468969" cy="408213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20</a:t>
            </a:r>
            <a:endParaRPr lang="nl-NL" sz="12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78282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59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90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59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18000"/>
                            </p:stCondLst>
                            <p:childTnLst>
                              <p:par>
                                <p:cTn id="1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59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7000"/>
                            </p:stCondLst>
                            <p:childTnLst>
                              <p:par>
                                <p:cTn id="1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59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360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59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9500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59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4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59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1300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59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72000"/>
                            </p:stCondLst>
                            <p:childTnLst>
                              <p:par>
                                <p:cTn id="3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59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31000"/>
                            </p:stCondLst>
                            <p:childTnLst>
                              <p:par>
                                <p:cTn id="4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59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90000"/>
                            </p:stCondLst>
                            <p:childTnLst>
                              <p:par>
                                <p:cTn id="4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7" dur="59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649000"/>
                            </p:stCondLst>
                            <p:childTnLst>
                              <p:par>
                                <p:cTn id="4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1" dur="59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8000"/>
                            </p:stCondLst>
                            <p:childTnLst>
                              <p:par>
                                <p:cTn id="5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59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67000"/>
                            </p:stCondLst>
                            <p:childTnLst>
                              <p:par>
                                <p:cTn id="5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59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826000"/>
                            </p:stCondLst>
                            <p:childTnLst>
                              <p:par>
                                <p:cTn id="6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59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885000"/>
                            </p:stCondLst>
                            <p:childTnLst>
                              <p:par>
                                <p:cTn id="6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7" dur="59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944000"/>
                            </p:stCondLst>
                            <p:childTnLst>
                              <p:par>
                                <p:cTn id="6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1" dur="59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3000"/>
                            </p:stCondLst>
                            <p:childTnLst>
                              <p:par>
                                <p:cTn id="7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5" dur="59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062000"/>
                            </p:stCondLst>
                            <p:childTnLst>
                              <p:par>
                                <p:cTn id="77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59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1121000"/>
                            </p:stCondLst>
                            <p:childTnLst>
                              <p:par>
                                <p:cTn id="8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83" dur="59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 rotWithShape="1">
          <a:blip r:embed="rId2"/>
          <a:srcRect b="88079"/>
          <a:stretch/>
        </p:blipFill>
        <p:spPr>
          <a:xfrm>
            <a:off x="0" y="0"/>
            <a:ext cx="11598442" cy="818148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 rotWithShape="1">
          <a:blip r:embed="rId2"/>
          <a:srcRect b="61256"/>
          <a:stretch/>
        </p:blipFill>
        <p:spPr>
          <a:xfrm>
            <a:off x="0" y="0"/>
            <a:ext cx="11598442" cy="265898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 rotWithShape="1">
          <a:blip r:embed="rId2"/>
          <a:srcRect b="49861"/>
          <a:stretch/>
        </p:blipFill>
        <p:spPr>
          <a:xfrm>
            <a:off x="0" y="-1"/>
            <a:ext cx="11598442" cy="3441033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 rotWithShape="1">
          <a:blip r:embed="rId2"/>
          <a:srcRect b="34083"/>
          <a:stretch/>
        </p:blipFill>
        <p:spPr>
          <a:xfrm>
            <a:off x="0" y="-1"/>
            <a:ext cx="11598442" cy="4523875"/>
          </a:xfrm>
          <a:prstGeom prst="rect">
            <a:avLst/>
          </a:prstGeom>
        </p:spPr>
      </p:pic>
      <p:pic>
        <p:nvPicPr>
          <p:cNvPr id="8" name="Afbeelding 7"/>
          <p:cNvPicPr>
            <a:picLocks noChangeAspect="1"/>
          </p:cNvPicPr>
          <p:nvPr/>
        </p:nvPicPr>
        <p:blipFill rotWithShape="1">
          <a:blip r:embed="rId2"/>
          <a:srcRect b="23740"/>
          <a:stretch/>
        </p:blipFill>
        <p:spPr>
          <a:xfrm>
            <a:off x="0" y="0"/>
            <a:ext cx="11598442" cy="5233738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 rotWithShape="1">
          <a:blip r:embed="rId2"/>
          <a:srcRect b="12695"/>
          <a:stretch/>
        </p:blipFill>
        <p:spPr>
          <a:xfrm>
            <a:off x="0" y="-1"/>
            <a:ext cx="11598442" cy="5991727"/>
          </a:xfrm>
          <a:prstGeom prst="rect">
            <a:avLst/>
          </a:prstGeo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1598442" cy="6862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7396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980</TotalTime>
  <Words>314</Words>
  <Application>Microsoft Office PowerPoint</Application>
  <PresentationFormat>Breedbeeld</PresentationFormat>
  <Paragraphs>57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Welkom VWO 5.</vt:lpstr>
      <vt:lpstr>Les vandaag:</vt:lpstr>
      <vt:lpstr>Hoofdstuk 3. machtsverstoringen door overheidsingrijpen.</vt:lpstr>
      <vt:lpstr>Wat ontstaat er door maximumprijzen.</vt:lpstr>
      <vt:lpstr>Wat ontstaat er door minimumprijzen.</vt:lpstr>
      <vt:lpstr>Belasting en subsidies.</vt:lpstr>
      <vt:lpstr>Vandaag: </vt:lpstr>
      <vt:lpstr>Maak opgave 4.1 en 4.2 en 4.3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Welkom VWO 5.</dc:title>
  <dc:creator>Jacobs, B (Bas)</dc:creator>
  <cp:lastModifiedBy>Bas Jacobs</cp:lastModifiedBy>
  <cp:revision>133</cp:revision>
  <dcterms:created xsi:type="dcterms:W3CDTF">2017-08-27T09:00:36Z</dcterms:created>
  <dcterms:modified xsi:type="dcterms:W3CDTF">2017-11-19T11:26:14Z</dcterms:modified>
</cp:coreProperties>
</file>